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61" r:id="rId7"/>
    <p:sldId id="260" r:id="rId8"/>
    <p:sldId id="262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91" autoAdjust="0"/>
  </p:normalViewPr>
  <p:slideViewPr>
    <p:cSldViewPr>
      <p:cViewPr>
        <p:scale>
          <a:sx n="67" d="100"/>
          <a:sy n="67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18D12-D552-47E7-B942-3209C310B498}" type="datetimeFigureOut">
              <a:rPr lang="en-US" smtClean="0"/>
              <a:pPr/>
              <a:t>02-Oct-2014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6945-7CD6-4F26-B0B1-AE0625564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2.E Developing an Assessment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Testing Procedures/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GB" dirty="0" smtClean="0"/>
              <a:t>Age estimation: include specific event calendar.  To avoid over-identification of 15 </a:t>
            </a:r>
            <a:r>
              <a:rPr lang="en-GB" dirty="0" err="1" smtClean="0"/>
              <a:t>yos</a:t>
            </a:r>
            <a:r>
              <a:rPr lang="en-GB" dirty="0" smtClean="0"/>
              <a:t>, calculate expected number of ‘hits’ in each area and explain to citizen volunteers</a:t>
            </a:r>
          </a:p>
          <a:p>
            <a:r>
              <a:rPr lang="en-GB" dirty="0" smtClean="0"/>
              <a:t>Status vis-à-vis school: in addition to direct questions to 15 </a:t>
            </a:r>
            <a:r>
              <a:rPr lang="en-GB" dirty="0" err="1" smtClean="0"/>
              <a:t>yo</a:t>
            </a:r>
            <a:r>
              <a:rPr lang="en-GB" dirty="0" smtClean="0"/>
              <a:t> and caregiver, need to ask about any other learning experiences, reasons why this 15yo no longer in school and about education/ schooling of other children in household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GB" dirty="0" smtClean="0"/>
              <a:t>Structure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For Language EITHER directly ask 15yo which language they are comfortable with OR use ASER/ UWEZO approach to identify level of literacy (letters, words, sentences)</a:t>
            </a:r>
          </a:p>
          <a:p>
            <a:r>
              <a:rPr lang="en-GB" dirty="0" smtClean="0"/>
              <a:t>For mathematics, OOS 15 </a:t>
            </a:r>
            <a:r>
              <a:rPr lang="en-GB" dirty="0" err="1" smtClean="0"/>
              <a:t>yo</a:t>
            </a:r>
            <a:r>
              <a:rPr lang="en-GB" dirty="0" smtClean="0"/>
              <a:t> will almost certainly understand verbally numbers because of financial transactions, but may not be able to read them.  Use ASER/ UWEZO approach to identify level of numeracy.</a:t>
            </a:r>
          </a:p>
          <a:p>
            <a:r>
              <a:rPr lang="en-GB" dirty="0" smtClean="0"/>
              <a:t>If 15yo unable to answer simplest item, possibility of questions based on graphic representations and non-verbal reasoning; both would have to be </a:t>
            </a:r>
            <a:r>
              <a:rPr lang="en-GB" smtClean="0"/>
              <a:t>made equivalent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for Discussion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 smtClean="0"/>
              <a:t>Starting from Strand A:</a:t>
            </a:r>
          </a:p>
          <a:p>
            <a:r>
              <a:rPr lang="en-CA" dirty="0" smtClean="0"/>
              <a:t>Is it just literacy </a:t>
            </a:r>
            <a:r>
              <a:rPr lang="en-CA" smtClean="0"/>
              <a:t>and numeracy?</a:t>
            </a:r>
          </a:p>
          <a:p>
            <a:r>
              <a:rPr lang="en-CA" dirty="0" smtClean="0"/>
              <a:t>What do we additionally learn from other assessments?</a:t>
            </a:r>
          </a:p>
          <a:p>
            <a:r>
              <a:rPr lang="en-CA" dirty="0" smtClean="0"/>
              <a:t>What can be achieved in 10-30 minutes?</a:t>
            </a:r>
          </a:p>
          <a:p>
            <a:r>
              <a:rPr lang="en-CA" dirty="0" smtClean="0"/>
              <a:t>How can Strand C handle multiple languages?</a:t>
            </a:r>
          </a:p>
          <a:p>
            <a:r>
              <a:rPr lang="en-CA" dirty="0" smtClean="0"/>
              <a:t>What do we call Strand C? Pre-PISA?</a:t>
            </a:r>
          </a:p>
          <a:p>
            <a:r>
              <a:rPr lang="en-CA" dirty="0" smtClean="0"/>
              <a:t>How do we adapt to 15 year olds with special needs?</a:t>
            </a:r>
          </a:p>
          <a:p>
            <a:r>
              <a:rPr lang="en-CA" dirty="0" smtClean="0"/>
              <a:t>How do we adapt to different cultural contexts in the households?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994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dirty="0" smtClean="0"/>
              <a:t>Starting from Strand A: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Cognitive instruments developed </a:t>
            </a:r>
            <a:r>
              <a:rPr lang="en-US" sz="2800" dirty="0"/>
              <a:t>under </a:t>
            </a:r>
            <a:r>
              <a:rPr lang="en-US" sz="2800" dirty="0" smtClean="0"/>
              <a:t>Strand </a:t>
            </a:r>
            <a:r>
              <a:rPr lang="en-US" sz="2800" dirty="0"/>
              <a:t>A </a:t>
            </a:r>
            <a:r>
              <a:rPr lang="en-US" sz="2800" dirty="0" smtClean="0"/>
              <a:t>for </a:t>
            </a:r>
            <a:r>
              <a:rPr lang="en-US" sz="2800" dirty="0"/>
              <a:t>15-year-old students attending educational institutions in grades 7 and higher that are comparable to main PISA.</a:t>
            </a:r>
          </a:p>
          <a:p>
            <a:r>
              <a:rPr lang="en-US" sz="2800" dirty="0" smtClean="0"/>
              <a:t>Cognitive instruments developed under Strand </a:t>
            </a:r>
            <a:r>
              <a:rPr lang="en-US" sz="2800" dirty="0"/>
              <a:t>A </a:t>
            </a:r>
            <a:r>
              <a:rPr lang="en-US" sz="2800" dirty="0" smtClean="0"/>
              <a:t>for </a:t>
            </a:r>
            <a:r>
              <a:rPr lang="en-US" sz="2800" dirty="0"/>
              <a:t>15 year olds that are in grades 6 or 5 and even lower grades that are part of a national </a:t>
            </a:r>
            <a:r>
              <a:rPr lang="en-US" sz="2800" dirty="0" smtClean="0"/>
              <a:t>component. </a:t>
            </a:r>
          </a:p>
          <a:p>
            <a:r>
              <a:rPr lang="en-US" sz="2800" dirty="0" smtClean="0"/>
              <a:t>Cognitive instruments (reading components) developed </a:t>
            </a:r>
            <a:r>
              <a:rPr lang="en-US" sz="2800" dirty="0"/>
              <a:t>specifically under Strand C that are targeted on the out-of-school 15 year </a:t>
            </a:r>
            <a:r>
              <a:rPr lang="en-US" sz="2800" dirty="0" smtClean="0"/>
              <a:t>olds who have </a:t>
            </a:r>
            <a:r>
              <a:rPr lang="en-US" sz="2800" dirty="0"/>
              <a:t>never been to school or who have dropped out after completing only lower grades. 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Autofit/>
          </a:bodyPr>
          <a:lstStyle/>
          <a:p>
            <a:r>
              <a:rPr lang="en-GB" sz="3600" dirty="0" smtClean="0"/>
              <a:t>Types of Cognitive Instrument Specific to Strand 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Need a range of assessment instruments specifically for Strand C :</a:t>
            </a:r>
          </a:p>
          <a:p>
            <a:r>
              <a:rPr lang="en-GB" dirty="0" smtClean="0"/>
              <a:t>Basic assessment based on PASEC / SACMEQ items </a:t>
            </a:r>
          </a:p>
          <a:p>
            <a:r>
              <a:rPr lang="en-GB" dirty="0" smtClean="0"/>
              <a:t>Basic literacy and  numeracy assessment such as ASER-type or EGRA early years  assessment</a:t>
            </a:r>
          </a:p>
          <a:p>
            <a:r>
              <a:rPr lang="en-GB" dirty="0" smtClean="0"/>
              <a:t>Pictorial / verbal assessment</a:t>
            </a:r>
          </a:p>
          <a:p>
            <a:pPr marL="0" indent="0">
              <a:buNone/>
            </a:pPr>
            <a:r>
              <a:rPr lang="en-GB" dirty="0" smtClean="0"/>
              <a:t>A set of channels/ filters /gateways will be needed to identify appropriate instrument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GB" dirty="0" smtClean="0"/>
              <a:t>Assessment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ASER and UWEZO are basic surveys of child literacy and numeracy, most likely to provide basic material for those who have never been to school or dropped out after a few grades</a:t>
            </a:r>
          </a:p>
          <a:p>
            <a:r>
              <a:rPr lang="en-GB" dirty="0" smtClean="0"/>
              <a:t>PASEC and SACMEQ used in SSA are school based; their material likely to be useful for group that has completed primary (Strand A)</a:t>
            </a:r>
          </a:p>
          <a:p>
            <a:r>
              <a:rPr lang="en-GB" dirty="0" smtClean="0"/>
              <a:t>LAMP, PIAAC and STEP are oriented towards  adults, but there are some elements which should be considered by a contractor.  In particular, both LAMP and PIAAC have items on Reading components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Assessment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None </a:t>
            </a:r>
            <a:r>
              <a:rPr lang="en-GB" dirty="0"/>
              <a:t>of the other </a:t>
            </a:r>
            <a:r>
              <a:rPr lang="en-GB" dirty="0" smtClean="0"/>
              <a:t>surveys reviewed have paid specific </a:t>
            </a:r>
            <a:r>
              <a:rPr lang="en-GB" dirty="0"/>
              <a:t>attention </a:t>
            </a:r>
            <a:r>
              <a:rPr lang="en-GB" dirty="0" smtClean="0"/>
              <a:t>to the </a:t>
            </a:r>
            <a:r>
              <a:rPr lang="en-GB" dirty="0" smtClean="0"/>
              <a:t>plight and treatment of children with </a:t>
            </a:r>
            <a:r>
              <a:rPr lang="en-GB" dirty="0" smtClean="0"/>
              <a:t>special </a:t>
            </a:r>
            <a:r>
              <a:rPr lang="en-GB" dirty="0" smtClean="0"/>
              <a:t>needs (e.g. disability).  This pilot exercise is seen as an opportunity to partially remedy those omissions.</a:t>
            </a:r>
          </a:p>
          <a:p>
            <a:r>
              <a:rPr lang="en-GB" dirty="0" smtClean="0"/>
              <a:t>The languages and/or culture of </a:t>
            </a:r>
            <a:r>
              <a:rPr lang="en-GB" dirty="0"/>
              <a:t>the parent/ caregiver </a:t>
            </a:r>
            <a:r>
              <a:rPr lang="en-GB" dirty="0" smtClean="0"/>
              <a:t>generation may be very different from that of the 15 year old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69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332656"/>
          <a:ext cx="8748464" cy="6799981"/>
        </p:xfrm>
        <a:graphic>
          <a:graphicData uri="http://schemas.openxmlformats.org/drawingml/2006/table">
            <a:tbl>
              <a:tblPr/>
              <a:tblGrid>
                <a:gridCol w="4298813"/>
                <a:gridCol w="2974809"/>
                <a:gridCol w="1474842"/>
              </a:tblGrid>
              <a:tr h="197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ASER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UWEZO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SACMEQ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i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Levels and Categorisation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i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Levels and Categorisation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i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Letters: Set of commonly used letters.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Recognise Letters</a:t>
                      </a:r>
                      <a:endParaRPr lang="en-US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Calibri"/>
                          <a:cs typeface="Times New Roman"/>
                        </a:rPr>
                        <a:t>1: </a:t>
                      </a: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en-US" sz="1600" i="1">
                          <a:latin typeface="+mn-lt"/>
                          <a:ea typeface="Calibri"/>
                          <a:cs typeface="Cambria Math"/>
                        </a:rPr>
                        <a:t>‐</a:t>
                      </a: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reading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5496"/>
                          </a:solidFill>
                          <a:latin typeface="+mn-lt"/>
                          <a:ea typeface="Calibri"/>
                          <a:cs typeface="Times New Roman"/>
                        </a:rPr>
                        <a:t>■</a:t>
                      </a:r>
                      <a:r>
                        <a:rPr lang="en-US" sz="1600">
                          <a:solidFill>
                            <a:srgbClr val="005496"/>
                          </a:solidFill>
                          <a:latin typeface="+mn-lt"/>
                          <a:ea typeface="ZapfDingbats"/>
                          <a:cs typeface="Times New Roman"/>
                        </a:rPr>
                        <a:t> 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Words: Common familiar words with 2 letters and 1 or 2 matras.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Read selected  words</a:t>
                      </a:r>
                      <a:endParaRPr lang="en-US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2: Emergent Reading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5496"/>
                          </a:solidFill>
                          <a:latin typeface="+mn-lt"/>
                          <a:ea typeface="Calibri"/>
                          <a:cs typeface="Times New Roman"/>
                        </a:rPr>
                        <a:t>■</a:t>
                      </a:r>
                      <a:r>
                        <a:rPr lang="en-US" sz="1600" dirty="0">
                          <a:solidFill>
                            <a:srgbClr val="005496"/>
                          </a:solidFill>
                          <a:latin typeface="+mn-lt"/>
                          <a:ea typeface="ZapfDingbats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Level 1 (Std 1) text: Set of 4 simple linked sentences, each having no more than 4-5 words*.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Read one of two paragraphs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3: Basic Reading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5496"/>
                          </a:solidFill>
                          <a:latin typeface="+mn-lt"/>
                          <a:ea typeface="Calibri"/>
                          <a:cs typeface="Times New Roman"/>
                        </a:rPr>
                        <a:t>■</a:t>
                      </a:r>
                      <a:r>
                        <a:rPr lang="en-US" sz="1600" dirty="0">
                          <a:solidFill>
                            <a:srgbClr val="005496"/>
                          </a:solidFill>
                          <a:latin typeface="+mn-lt"/>
                          <a:ea typeface="ZapfDingbats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Level 2 (Std 2) text: Short story with 7-10 sentences. Sentence construction is straightforward, words are common and the context is familiar to children*. 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Read a story and answer 2 comprehension questions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4: Reading for meaning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i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Procedure for Categorisation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i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Categorisation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5: Interpretive reading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290">
                <a:tc rowSpan="3"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Children are offered a paragraph to read.  If they can do either of those easily, they are then offered a story to read; and if they can do that easily they are rated at Story level; if not they are rated at Paragraph level. If they cannot read the Paragraph easily, then they are offered a word list.  If they can answer 4 out of 5 items but not read the paragraph, they are rated at Word level.  If they cannot read 4 out of the 5 chosen words then they are presented with a list of letters, from which they choose 5 items. If they can answer 4 out of 5 chosen items they are rated as at Letter level if they cannot, they are rated as at Beginner level.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Children are categorized according to the highest level attained. For example, if a child could read the words but not the paragraph, that child was ranked at word level</a:t>
                      </a: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6: Inferential Reading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5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Pass Levels</a:t>
                      </a: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+mn-lt"/>
                          <a:ea typeface="Calibri"/>
                          <a:cs typeface="Times New Roman"/>
                        </a:rPr>
                        <a:t>7: Analytical Reading 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 child “passed” the literacy test if he/she was able to read the story aloud and correctly answer the two comprehension questions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8: Critical Reading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GB" dirty="0" smtClean="0"/>
              <a:t>Reading Components in LAMP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Vocabulary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Digit naming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Rapid digit naming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Lowercase letter naming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Uppercase letter naming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Rapid letter naming (lowercase)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Word recognition (high frequency words; lowercase)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Rapid word recognition (same as previous)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Decoding (rare words; non-words)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Rapid decoding (same as previous)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Sentence processing (oral reading; silent reading, timed)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Passage fluency (oral reading; silent reading, timed)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Language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Language of instruction for in-school 15 </a:t>
            </a:r>
            <a:r>
              <a:rPr lang="en-GB" dirty="0" err="1" smtClean="0"/>
              <a:t>yos</a:t>
            </a:r>
            <a:r>
              <a:rPr lang="en-GB" dirty="0" smtClean="0"/>
              <a:t> inappropriate medium for testing some of target group in Strand C. Here, we distinguish four sub-divisions of the target group: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First, a small group which will have had some secondary and then dropped out.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 Second, a minority will have completed primary and then dropped out.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Third, a significant minority will have dropped out before completing primary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Fourth, a small minority (in most countries) will have never been to school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Issues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Language of instruction appropriate for first two groups, except where entire primary cycle conducted in local language (mother tongue), possibly for third group, but clearly not for 4</a:t>
            </a:r>
            <a:r>
              <a:rPr lang="en-GB" baseline="30000" dirty="0" smtClean="0"/>
              <a:t>th</a:t>
            </a:r>
            <a:endParaRPr lang="en-GB" dirty="0" smtClean="0"/>
          </a:p>
          <a:p>
            <a:r>
              <a:rPr lang="en-GB" dirty="0" smtClean="0"/>
              <a:t>Generally agreed that four grades sufficient for learning language</a:t>
            </a:r>
          </a:p>
          <a:p>
            <a:r>
              <a:rPr lang="en-GB" dirty="0" smtClean="0"/>
              <a:t>Breakdowns of those currently OOS suggest that very high percentages (70% to 90%) are less than 5</a:t>
            </a:r>
            <a:r>
              <a:rPr lang="en-GB" baseline="30000" dirty="0" smtClean="0"/>
              <a:t>th</a:t>
            </a:r>
            <a:r>
              <a:rPr lang="en-GB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8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1140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2.E Developing an Assessment Framework</vt:lpstr>
      <vt:lpstr>Starting from Strand A: Modules</vt:lpstr>
      <vt:lpstr>Types of Cognitive Instrument Specific to Strand C</vt:lpstr>
      <vt:lpstr>Assessment Experience</vt:lpstr>
      <vt:lpstr>Other Assessment Issues</vt:lpstr>
      <vt:lpstr>PowerPoint Presentation</vt:lpstr>
      <vt:lpstr>Reading Components in LAMP</vt:lpstr>
      <vt:lpstr>Language Issues</vt:lpstr>
      <vt:lpstr>Language Issues (continued)</vt:lpstr>
      <vt:lpstr>Testing Procedures/ Filters</vt:lpstr>
      <vt:lpstr>Structure of tests</vt:lpstr>
      <vt:lpstr>Questions for Discussion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 Assessment Framework</dc:title>
  <dc:creator>Roy  Carr-Hill</dc:creator>
  <cp:lastModifiedBy>WARD Michael</cp:lastModifiedBy>
  <cp:revision>11</cp:revision>
  <dcterms:created xsi:type="dcterms:W3CDTF">2014-09-29T20:57:02Z</dcterms:created>
  <dcterms:modified xsi:type="dcterms:W3CDTF">2014-10-02T00:31:26Z</dcterms:modified>
</cp:coreProperties>
</file>